
<file path=[Content_Types].xml><?xml version="1.0" encoding="utf-8"?>
<Types xmlns="http://schemas.openxmlformats.org/package/2006/content-types">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144000" type="letter"/>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0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A46599C-5365-4CE6-9418-6FD7CB0774BA}"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B6454-D76E-4E82-A6F5-CAAF4C058594}" type="slidenum">
              <a:rPr lang="en-US" smtClean="0"/>
              <a:t>‹#›</a:t>
            </a:fld>
            <a:endParaRPr lang="en-US"/>
          </a:p>
        </p:txBody>
      </p:sp>
    </p:spTree>
    <p:extLst>
      <p:ext uri="{BB962C8B-B14F-4D97-AF65-F5344CB8AC3E}">
        <p14:creationId xmlns:p14="http://schemas.microsoft.com/office/powerpoint/2010/main" val="654940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46599C-5365-4CE6-9418-6FD7CB0774BA}"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B6454-D76E-4E82-A6F5-CAAF4C058594}" type="slidenum">
              <a:rPr lang="en-US" smtClean="0"/>
              <a:t>‹#›</a:t>
            </a:fld>
            <a:endParaRPr lang="en-US"/>
          </a:p>
        </p:txBody>
      </p:sp>
    </p:spTree>
    <p:extLst>
      <p:ext uri="{BB962C8B-B14F-4D97-AF65-F5344CB8AC3E}">
        <p14:creationId xmlns:p14="http://schemas.microsoft.com/office/powerpoint/2010/main" val="2471820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46599C-5365-4CE6-9418-6FD7CB0774BA}"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B6454-D76E-4E82-A6F5-CAAF4C058594}" type="slidenum">
              <a:rPr lang="en-US" smtClean="0"/>
              <a:t>‹#›</a:t>
            </a:fld>
            <a:endParaRPr lang="en-US"/>
          </a:p>
        </p:txBody>
      </p:sp>
    </p:spTree>
    <p:extLst>
      <p:ext uri="{BB962C8B-B14F-4D97-AF65-F5344CB8AC3E}">
        <p14:creationId xmlns:p14="http://schemas.microsoft.com/office/powerpoint/2010/main" val="756206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46599C-5365-4CE6-9418-6FD7CB0774BA}"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B6454-D76E-4E82-A6F5-CAAF4C058594}" type="slidenum">
              <a:rPr lang="en-US" smtClean="0"/>
              <a:t>‹#›</a:t>
            </a:fld>
            <a:endParaRPr lang="en-US"/>
          </a:p>
        </p:txBody>
      </p:sp>
    </p:spTree>
    <p:extLst>
      <p:ext uri="{BB962C8B-B14F-4D97-AF65-F5344CB8AC3E}">
        <p14:creationId xmlns:p14="http://schemas.microsoft.com/office/powerpoint/2010/main" val="2539694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46599C-5365-4CE6-9418-6FD7CB0774BA}"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4B6454-D76E-4E82-A6F5-CAAF4C058594}" type="slidenum">
              <a:rPr lang="en-US" smtClean="0"/>
              <a:t>‹#›</a:t>
            </a:fld>
            <a:endParaRPr lang="en-US"/>
          </a:p>
        </p:txBody>
      </p:sp>
    </p:spTree>
    <p:extLst>
      <p:ext uri="{BB962C8B-B14F-4D97-AF65-F5344CB8AC3E}">
        <p14:creationId xmlns:p14="http://schemas.microsoft.com/office/powerpoint/2010/main" val="2459767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46599C-5365-4CE6-9418-6FD7CB0774BA}"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4B6454-D76E-4E82-A6F5-CAAF4C058594}" type="slidenum">
              <a:rPr lang="en-US" smtClean="0"/>
              <a:t>‹#›</a:t>
            </a:fld>
            <a:endParaRPr lang="en-US"/>
          </a:p>
        </p:txBody>
      </p:sp>
    </p:spTree>
    <p:extLst>
      <p:ext uri="{BB962C8B-B14F-4D97-AF65-F5344CB8AC3E}">
        <p14:creationId xmlns:p14="http://schemas.microsoft.com/office/powerpoint/2010/main" val="349600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46599C-5365-4CE6-9418-6FD7CB0774BA}" type="datetimeFigureOut">
              <a:rPr lang="en-US" smtClean="0"/>
              <a:t>12/13/2019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4B6454-D76E-4E82-A6F5-CAAF4C058594}" type="slidenum">
              <a:rPr lang="en-US" smtClean="0"/>
              <a:t>‹#›</a:t>
            </a:fld>
            <a:endParaRPr lang="en-US"/>
          </a:p>
        </p:txBody>
      </p:sp>
    </p:spTree>
    <p:extLst>
      <p:ext uri="{BB962C8B-B14F-4D97-AF65-F5344CB8AC3E}">
        <p14:creationId xmlns:p14="http://schemas.microsoft.com/office/powerpoint/2010/main" val="1155324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46599C-5365-4CE6-9418-6FD7CB0774BA}" type="datetimeFigureOut">
              <a:rPr lang="en-US" smtClean="0"/>
              <a:t>12/13/2019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4B6454-D76E-4E82-A6F5-CAAF4C058594}" type="slidenum">
              <a:rPr lang="en-US" smtClean="0"/>
              <a:t>‹#›</a:t>
            </a:fld>
            <a:endParaRPr lang="en-US"/>
          </a:p>
        </p:txBody>
      </p:sp>
    </p:spTree>
    <p:extLst>
      <p:ext uri="{BB962C8B-B14F-4D97-AF65-F5344CB8AC3E}">
        <p14:creationId xmlns:p14="http://schemas.microsoft.com/office/powerpoint/2010/main" val="1825895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46599C-5365-4CE6-9418-6FD7CB0774BA}" type="datetimeFigureOut">
              <a:rPr lang="en-US" smtClean="0"/>
              <a:t>12/13/2019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4B6454-D76E-4E82-A6F5-CAAF4C058594}" type="slidenum">
              <a:rPr lang="en-US" smtClean="0"/>
              <a:t>‹#›</a:t>
            </a:fld>
            <a:endParaRPr lang="en-US"/>
          </a:p>
        </p:txBody>
      </p:sp>
    </p:spTree>
    <p:extLst>
      <p:ext uri="{BB962C8B-B14F-4D97-AF65-F5344CB8AC3E}">
        <p14:creationId xmlns:p14="http://schemas.microsoft.com/office/powerpoint/2010/main" val="1207396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A46599C-5365-4CE6-9418-6FD7CB0774BA}"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4B6454-D76E-4E82-A6F5-CAAF4C058594}" type="slidenum">
              <a:rPr lang="en-US" smtClean="0"/>
              <a:t>‹#›</a:t>
            </a:fld>
            <a:endParaRPr lang="en-US"/>
          </a:p>
        </p:txBody>
      </p:sp>
    </p:spTree>
    <p:extLst>
      <p:ext uri="{BB962C8B-B14F-4D97-AF65-F5344CB8AC3E}">
        <p14:creationId xmlns:p14="http://schemas.microsoft.com/office/powerpoint/2010/main" val="4215769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A46599C-5365-4CE6-9418-6FD7CB0774BA}"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4B6454-D76E-4E82-A6F5-CAAF4C058594}" type="slidenum">
              <a:rPr lang="en-US" smtClean="0"/>
              <a:t>‹#›</a:t>
            </a:fld>
            <a:endParaRPr lang="en-US"/>
          </a:p>
        </p:txBody>
      </p:sp>
    </p:spTree>
    <p:extLst>
      <p:ext uri="{BB962C8B-B14F-4D97-AF65-F5344CB8AC3E}">
        <p14:creationId xmlns:p14="http://schemas.microsoft.com/office/powerpoint/2010/main" val="1439793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A46599C-5365-4CE6-9418-6FD7CB0774BA}" type="datetimeFigureOut">
              <a:rPr lang="en-US" smtClean="0"/>
              <a:t>12/13/2019</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14B6454-D76E-4E82-A6F5-CAAF4C058594}" type="slidenum">
              <a:rPr lang="en-US" smtClean="0"/>
              <a:t>‹#›</a:t>
            </a:fld>
            <a:endParaRPr lang="en-US"/>
          </a:p>
        </p:txBody>
      </p:sp>
    </p:spTree>
    <p:extLst>
      <p:ext uri="{BB962C8B-B14F-4D97-AF65-F5344CB8AC3E}">
        <p14:creationId xmlns:p14="http://schemas.microsoft.com/office/powerpoint/2010/main" val="18094567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boundarybreaks.com" TargetMode="External"/><Relationship Id="rId7" Type="http://schemas.openxmlformats.org/officeDocument/2006/relationships/image" Target="../media/image4.png"/><Relationship Id="rId2" Type="http://schemas.openxmlformats.org/officeDocument/2006/relationships/image" Target="../media/image1.tiff"/><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www.boundarybreaks.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a:extLst>
              <a:ext uri="{FF2B5EF4-FFF2-40B4-BE49-F238E27FC236}">
                <a16:creationId xmlns:a16="http://schemas.microsoft.com/office/drawing/2014/main" id="{27C8CE59-9BE9-460C-8247-C5237DD0E1BD}"/>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848" t="10126" r="20152" b="32249"/>
          <a:stretch/>
        </p:blipFill>
        <p:spPr>
          <a:xfrm>
            <a:off x="322510" y="225445"/>
            <a:ext cx="2404123" cy="743262"/>
          </a:xfrm>
          <a:prstGeom prst="rect">
            <a:avLst/>
          </a:prstGeom>
        </p:spPr>
      </p:pic>
      <p:sp>
        <p:nvSpPr>
          <p:cNvPr id="2" name="TextBox 1">
            <a:extLst>
              <a:ext uri="{FF2B5EF4-FFF2-40B4-BE49-F238E27FC236}">
                <a16:creationId xmlns:a16="http://schemas.microsoft.com/office/drawing/2014/main" id="{24EF30F7-807A-4FF6-AC21-0064DC8058C8}"/>
              </a:ext>
            </a:extLst>
          </p:cNvPr>
          <p:cNvSpPr txBox="1"/>
          <p:nvPr/>
        </p:nvSpPr>
        <p:spPr>
          <a:xfrm>
            <a:off x="0" y="8939560"/>
            <a:ext cx="6777817" cy="246221"/>
          </a:xfrm>
          <a:prstGeom prst="rect">
            <a:avLst/>
          </a:prstGeom>
          <a:noFill/>
        </p:spPr>
        <p:txBody>
          <a:bodyPr wrap="none" rtlCol="0">
            <a:spAutoFit/>
          </a:bodyPr>
          <a:lstStyle/>
          <a:p>
            <a:r>
              <a:rPr lang="en-US" sz="1000" dirty="0"/>
              <a:t>Boundary Breaks 1568 Porter Covert Rd., Lodi, NY 14860 </a:t>
            </a:r>
            <a:r>
              <a:rPr lang="en-US" sz="1000" dirty="0">
                <a:hlinkClick r:id="rId3"/>
              </a:rPr>
              <a:t>info@boundarybreaks.com</a:t>
            </a:r>
            <a:r>
              <a:rPr lang="en-US" sz="1000" dirty="0"/>
              <a:t> 607-474-5030 </a:t>
            </a:r>
            <a:r>
              <a:rPr lang="en-US" sz="1000" dirty="0">
                <a:hlinkClick r:id="rId4"/>
              </a:rPr>
              <a:t>www.boundarybreaks.com</a:t>
            </a:r>
            <a:r>
              <a:rPr lang="en-US" sz="1000" dirty="0"/>
              <a:t> </a:t>
            </a:r>
          </a:p>
        </p:txBody>
      </p:sp>
      <p:sp>
        <p:nvSpPr>
          <p:cNvPr id="6" name="TextBox 5">
            <a:extLst>
              <a:ext uri="{FF2B5EF4-FFF2-40B4-BE49-F238E27FC236}">
                <a16:creationId xmlns:a16="http://schemas.microsoft.com/office/drawing/2014/main" id="{DF8154CE-CE4A-4707-AB30-EDF7C7500F1B}"/>
              </a:ext>
            </a:extLst>
          </p:cNvPr>
          <p:cNvSpPr txBox="1"/>
          <p:nvPr/>
        </p:nvSpPr>
        <p:spPr>
          <a:xfrm>
            <a:off x="3133613" y="7057912"/>
            <a:ext cx="3644204" cy="1892826"/>
          </a:xfrm>
          <a:prstGeom prst="rect">
            <a:avLst/>
          </a:prstGeom>
          <a:noFill/>
          <a:ln>
            <a:noFill/>
          </a:ln>
        </p:spPr>
        <p:txBody>
          <a:bodyPr wrap="square" rtlCol="0">
            <a:spAutoFit/>
          </a:bodyPr>
          <a:lstStyle/>
          <a:p>
            <a:r>
              <a:rPr lang="en-US" sz="900" b="1" dirty="0">
                <a:latin typeface="Times New Roman" panose="02020603050405020304" pitchFamily="18" charset="0"/>
                <a:cs typeface="Times New Roman" panose="02020603050405020304" pitchFamily="18" charset="0"/>
              </a:rPr>
              <a:t>ABOUT US:</a:t>
            </a:r>
            <a:r>
              <a:rPr lang="en-US" sz="900" dirty="0">
                <a:latin typeface="Times New Roman" panose="02020603050405020304" pitchFamily="18" charset="0"/>
                <a:cs typeface="Times New Roman" panose="02020603050405020304" pitchFamily="18" charset="0"/>
              </a:rPr>
              <a:t>, Boundary Breaks focuses on cool-climate grape varieties--principally Riesling, Gewurztraminer and Cabernet Franc. We began planting vines in 2009 and released our first vintage in 2013. Our wines are sold throughout the US and abroad.</a:t>
            </a:r>
          </a:p>
          <a:p>
            <a:endParaRPr lang="en-US" sz="900" dirty="0">
              <a:latin typeface="Times New Roman" panose="02020603050405020304" pitchFamily="18" charset="0"/>
              <a:cs typeface="Times New Roman" panose="02020603050405020304" pitchFamily="18" charset="0"/>
            </a:endParaRPr>
          </a:p>
          <a:p>
            <a:r>
              <a:rPr lang="en-US" sz="900" b="1" dirty="0">
                <a:latin typeface="Times New Roman" panose="02020603050405020304" pitchFamily="18" charset="0"/>
                <a:cs typeface="Times New Roman" panose="02020603050405020304" pitchFamily="18" charset="0"/>
              </a:rPr>
              <a:t>WHAT MAKES OUR WINES DISTINCTIVE: </a:t>
            </a:r>
            <a:r>
              <a:rPr lang="en-US" sz="900" dirty="0">
                <a:latin typeface="Times New Roman" panose="02020603050405020304" pitchFamily="18" charset="0"/>
                <a:cs typeface="Times New Roman" panose="02020603050405020304" pitchFamily="18" charset="0"/>
              </a:rPr>
              <a:t>Our wines possess a powerful flavor profile. We achieve this in the challenging cool climate of the Finger Lakes by ensuring our fruit achieves a maximum level of ripeness in the vineyard. Our vineyards are located in a unique microclimate near the shoreline on the east side of Seneca Lake. The lake is more than 700 feet deep and keeps our site warmer during the coldest periods of winter. Our western-facing vineyard slopes also benefit from extended afternoon sun. </a:t>
            </a:r>
          </a:p>
        </p:txBody>
      </p:sp>
      <p:sp>
        <p:nvSpPr>
          <p:cNvPr id="15" name="TextBox 14">
            <a:extLst>
              <a:ext uri="{FF2B5EF4-FFF2-40B4-BE49-F238E27FC236}">
                <a16:creationId xmlns:a16="http://schemas.microsoft.com/office/drawing/2014/main" id="{F566E6A1-8766-4C75-A71A-0224204A30E1}"/>
              </a:ext>
            </a:extLst>
          </p:cNvPr>
          <p:cNvSpPr txBox="1"/>
          <p:nvPr/>
        </p:nvSpPr>
        <p:spPr>
          <a:xfrm>
            <a:off x="2241476" y="1278685"/>
            <a:ext cx="3496726" cy="523220"/>
          </a:xfrm>
          <a:prstGeom prst="rect">
            <a:avLst/>
          </a:prstGeom>
          <a:solidFill>
            <a:schemeClr val="bg1">
              <a:lumMod val="95000"/>
            </a:schemeClr>
          </a:solidFill>
          <a:ln w="3175">
            <a:solidFill>
              <a:schemeClr val="tx1"/>
            </a:solidFill>
          </a:ln>
        </p:spPr>
        <p:txBody>
          <a:bodyPr wrap="none" rtlCol="0">
            <a:spAutoFit/>
          </a:bodyPr>
          <a:lstStyle/>
          <a:p>
            <a:r>
              <a:rPr lang="en-US" sz="2800" dirty="0">
                <a:latin typeface="Goudy Old Style" panose="02020502050305020303" pitchFamily="18" charset="0"/>
              </a:rPr>
              <a:t>    2017 Harmonic Red </a:t>
            </a:r>
          </a:p>
        </p:txBody>
      </p:sp>
      <p:graphicFrame>
        <p:nvGraphicFramePr>
          <p:cNvPr id="18" name="Table 17">
            <a:extLst>
              <a:ext uri="{FF2B5EF4-FFF2-40B4-BE49-F238E27FC236}">
                <a16:creationId xmlns:a16="http://schemas.microsoft.com/office/drawing/2014/main" id="{DA2225AB-DB7D-4079-9541-5D588661439F}"/>
              </a:ext>
            </a:extLst>
          </p:cNvPr>
          <p:cNvGraphicFramePr>
            <a:graphicFrameLocks noGrp="1"/>
          </p:cNvGraphicFramePr>
          <p:nvPr>
            <p:extLst>
              <p:ext uri="{D42A27DB-BD31-4B8C-83A1-F6EECF244321}">
                <p14:modId xmlns:p14="http://schemas.microsoft.com/office/powerpoint/2010/main" val="1075867868"/>
              </p:ext>
            </p:extLst>
          </p:nvPr>
        </p:nvGraphicFramePr>
        <p:xfrm>
          <a:off x="1520902" y="1967665"/>
          <a:ext cx="5222149" cy="4649616"/>
        </p:xfrm>
        <a:graphic>
          <a:graphicData uri="http://schemas.openxmlformats.org/drawingml/2006/table">
            <a:tbl>
              <a:tblPr firstRow="1" bandRow="1">
                <a:tableStyleId>{5940675A-B579-460E-94D1-54222C63F5DA}</a:tableStyleId>
              </a:tblPr>
              <a:tblGrid>
                <a:gridCol w="2511605">
                  <a:extLst>
                    <a:ext uri="{9D8B030D-6E8A-4147-A177-3AD203B41FA5}">
                      <a16:colId xmlns:a16="http://schemas.microsoft.com/office/drawing/2014/main" val="258417032"/>
                    </a:ext>
                  </a:extLst>
                </a:gridCol>
                <a:gridCol w="2710544">
                  <a:extLst>
                    <a:ext uri="{9D8B030D-6E8A-4147-A177-3AD203B41FA5}">
                      <a16:colId xmlns:a16="http://schemas.microsoft.com/office/drawing/2014/main" val="562408050"/>
                    </a:ext>
                  </a:extLst>
                </a:gridCol>
              </a:tblGrid>
              <a:tr h="275617">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1" dirty="0"/>
                        <a:t>WHAT MAKES </a:t>
                      </a:r>
                      <a:r>
                        <a:rPr lang="en-US" sz="1200" b="1" dirty="0">
                          <a:solidFill>
                            <a:srgbClr val="C00000"/>
                          </a:solidFill>
                        </a:rPr>
                        <a:t>HARMONIC</a:t>
                      </a:r>
                      <a:r>
                        <a:rPr lang="en-US" sz="1200" b="1" baseline="0" dirty="0">
                          <a:solidFill>
                            <a:srgbClr val="C00000"/>
                          </a:solidFill>
                        </a:rPr>
                        <a:t> RED</a:t>
                      </a:r>
                      <a:r>
                        <a:rPr lang="en-US" sz="1200" b="1" dirty="0">
                          <a:solidFill>
                            <a:srgbClr val="C00000"/>
                          </a:solidFill>
                        </a:rPr>
                        <a:t> </a:t>
                      </a:r>
                      <a:r>
                        <a:rPr lang="en-US" sz="1200" b="1" dirty="0"/>
                        <a:t>SPECIAL</a:t>
                      </a:r>
                      <a:endParaRPr lang="en-US" sz="1000" b="0"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2288217600"/>
                  </a:ext>
                </a:extLst>
              </a:tr>
              <a:tr h="1010596">
                <a:tc gridSpan="2">
                  <a:txBody>
                    <a:bodyPr/>
                    <a:lstStyle/>
                    <a:p>
                      <a:r>
                        <a:rPr lang="en-US" sz="1000" b="0" dirty="0">
                          <a:latin typeface="Times New Roman" panose="02020603050405020304" pitchFamily="18" charset="0"/>
                          <a:cs typeface="Times New Roman" panose="02020603050405020304" pitchFamily="18" charset="0"/>
                        </a:rPr>
                        <a:t>--</a:t>
                      </a:r>
                      <a:r>
                        <a:rPr lang="en-US" sz="1000" dirty="0">
                          <a:latin typeface="Times New Roman" panose="02020603050405020304" pitchFamily="18" charset="0"/>
                          <a:cs typeface="Times New Roman" panose="02020603050405020304" pitchFamily="18" charset="0"/>
                        </a:rPr>
                        <a:t>We employ vineyard techniques that seek to achieve small berry size which yields sufficient </a:t>
                      </a:r>
                    </a:p>
                    <a:p>
                      <a:r>
                        <a:rPr lang="en-US" sz="1000" dirty="0">
                          <a:latin typeface="Times New Roman" panose="02020603050405020304" pitchFamily="18" charset="0"/>
                          <a:cs typeface="Times New Roman" panose="02020603050405020304" pitchFamily="18" charset="0"/>
                        </a:rPr>
                        <a:t>   color and structure, while exhibiting</a:t>
                      </a:r>
                      <a:r>
                        <a:rPr lang="en-US" sz="1000" baseline="0" dirty="0">
                          <a:latin typeface="Times New Roman" panose="02020603050405020304" pitchFamily="18" charset="0"/>
                          <a:cs typeface="Times New Roman" panose="02020603050405020304" pitchFamily="18" charset="0"/>
                        </a:rPr>
                        <a:t> lots of fruit</a:t>
                      </a:r>
                      <a:r>
                        <a:rPr lang="en-US" sz="1000" dirty="0">
                          <a:latin typeface="Times New Roman" panose="02020603050405020304" pitchFamily="18" charset="0"/>
                          <a:cs typeface="Times New Roman" panose="02020603050405020304" pitchFamily="18" charset="0"/>
                        </a:rPr>
                        <a:t> in the finished wine</a:t>
                      </a:r>
                      <a:r>
                        <a:rPr lang="en-US" sz="1000" b="0" dirty="0">
                          <a:latin typeface="Times New Roman" panose="02020603050405020304" pitchFamily="18" charset="0"/>
                          <a:cs typeface="Times New Roman" panose="02020603050405020304" pitchFamily="18" charset="0"/>
                        </a:rPr>
                        <a:t>.</a:t>
                      </a:r>
                    </a:p>
                    <a:p>
                      <a:r>
                        <a:rPr lang="en-US" sz="1000" b="0" baseline="0" dirty="0">
                          <a:latin typeface="Times New Roman" panose="02020603050405020304" pitchFamily="18" charset="0"/>
                          <a:cs typeface="Times New Roman" panose="02020603050405020304" pitchFamily="18" charset="0"/>
                        </a:rPr>
                        <a:t>--</a:t>
                      </a:r>
                      <a:r>
                        <a:rPr lang="en-US" sz="1000" dirty="0">
                          <a:latin typeface="Times New Roman" panose="02020603050405020304" pitchFamily="18" charset="0"/>
                          <a:cs typeface="Times New Roman" panose="02020603050405020304" pitchFamily="18" charset="0"/>
                        </a:rPr>
                        <a:t>The specific vineyard practices enable us to produce uncommonly ripe fruit in a cool climate, </a:t>
                      </a:r>
                    </a:p>
                    <a:p>
                      <a:r>
                        <a:rPr lang="en-US" sz="1000" dirty="0">
                          <a:latin typeface="Times New Roman" panose="02020603050405020304" pitchFamily="18" charset="0"/>
                          <a:cs typeface="Times New Roman" panose="02020603050405020304" pitchFamily="18" charset="0"/>
                        </a:rPr>
                        <a:t>   which yields structured, full-bodied wine.</a:t>
                      </a:r>
                    </a:p>
                    <a:p>
                      <a:r>
                        <a:rPr lang="en-US" sz="1000" b="0" dirty="0">
                          <a:latin typeface="Times New Roman" panose="02020603050405020304" pitchFamily="18" charset="0"/>
                          <a:cs typeface="Times New Roman" panose="02020603050405020304" pitchFamily="18" charset="0"/>
                        </a:rPr>
                        <a:t>--In the unusual</a:t>
                      </a:r>
                      <a:r>
                        <a:rPr lang="en-US" sz="1000" b="0" baseline="0" dirty="0">
                          <a:latin typeface="Times New Roman" panose="02020603050405020304" pitchFamily="18" charset="0"/>
                          <a:cs typeface="Times New Roman" panose="02020603050405020304" pitchFamily="18" charset="0"/>
                        </a:rPr>
                        <a:t> 2017 vintage, we blended this Bordeaux-style wine to be more</a:t>
                      </a:r>
                    </a:p>
                    <a:p>
                      <a:r>
                        <a:rPr lang="en-US" sz="1000" b="0" baseline="0" dirty="0">
                          <a:latin typeface="Times New Roman" panose="02020603050405020304" pitchFamily="18" charset="0"/>
                          <a:cs typeface="Times New Roman" panose="02020603050405020304" pitchFamily="18" charset="0"/>
                        </a:rPr>
                        <a:t>  fruit-driven.  The Merlot component is larger than in prior vintages.</a:t>
                      </a:r>
                      <a:endParaRPr lang="en-US" sz="1000" b="0" dirty="0">
                        <a:latin typeface="Times New Roman" panose="02020603050405020304" pitchFamily="18" charset="0"/>
                        <a:cs typeface="Times New Roman" panose="02020603050405020304"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3803152956"/>
                  </a:ext>
                </a:extLst>
              </a:tr>
              <a:tr h="275617">
                <a:tc gridSpan="2">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1200" b="1" dirty="0"/>
                        <a:t>2017 VINTAGE NOTES</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422585931"/>
                  </a:ext>
                </a:extLst>
              </a:tr>
              <a:tr h="454549">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b="0" dirty="0">
                          <a:latin typeface="Times New Roman" panose="02020603050405020304" pitchFamily="18" charset="0"/>
                          <a:cs typeface="Times New Roman" panose="02020603050405020304" pitchFamily="18" charset="0"/>
                        </a:rPr>
                        <a:t>The summer of 2017 was unseasonably cool. Fruit was less ripe than normal into mid-September. Then, fortunately, six weeks of warm, dry weather followed enabling fruit to hang on the vines longer than usual.</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3858537487"/>
                  </a:ext>
                </a:extLst>
              </a:tr>
              <a:tr h="275617">
                <a:tc gridSpan="2">
                  <a:txBody>
                    <a:bodyPr/>
                    <a:lstStyle/>
                    <a:p>
                      <a:pPr algn="ctr"/>
                      <a:r>
                        <a:rPr lang="en-US" sz="1200" b="1" dirty="0"/>
                        <a:t>TECHNICAL NOTES</a:t>
                      </a: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extLst>
                  <a:ext uri="{0D108BD9-81ED-4DB2-BD59-A6C34878D82A}">
                    <a16:rowId xmlns:a16="http://schemas.microsoft.com/office/drawing/2014/main" val="1640376881"/>
                  </a:ext>
                </a:extLst>
              </a:tr>
              <a:tr h="1316838">
                <a:tc>
                  <a:txBody>
                    <a:bodyPr/>
                    <a:lstStyle/>
                    <a:p>
                      <a:r>
                        <a:rPr lang="en-US" sz="1000" b="1" dirty="0">
                          <a:latin typeface="Times New Roman" panose="02020603050405020304" pitchFamily="18" charset="0"/>
                          <a:cs typeface="Times New Roman" panose="02020603050405020304" pitchFamily="18" charset="0"/>
                        </a:rPr>
                        <a:t>Country: </a:t>
                      </a:r>
                      <a:r>
                        <a:rPr lang="en-US" sz="1000" dirty="0">
                          <a:latin typeface="Times New Roman" panose="02020603050405020304" pitchFamily="18" charset="0"/>
                          <a:cs typeface="Times New Roman" panose="02020603050405020304" pitchFamily="18" charset="0"/>
                        </a:rPr>
                        <a:t>USA</a:t>
                      </a:r>
                    </a:p>
                    <a:p>
                      <a:r>
                        <a:rPr lang="en-US" sz="1000" b="1" dirty="0">
                          <a:latin typeface="Times New Roman" panose="02020603050405020304" pitchFamily="18" charset="0"/>
                          <a:cs typeface="Times New Roman" panose="02020603050405020304" pitchFamily="18" charset="0"/>
                        </a:rPr>
                        <a:t>Region: </a:t>
                      </a:r>
                      <a:r>
                        <a:rPr lang="en-US" sz="1000" dirty="0">
                          <a:latin typeface="Times New Roman" panose="02020603050405020304" pitchFamily="18" charset="0"/>
                          <a:cs typeface="Times New Roman" panose="02020603050405020304" pitchFamily="18" charset="0"/>
                        </a:rPr>
                        <a:t>New York</a:t>
                      </a:r>
                    </a:p>
                    <a:p>
                      <a:r>
                        <a:rPr lang="en-US" sz="1000" b="1" dirty="0">
                          <a:latin typeface="Times New Roman" panose="02020603050405020304" pitchFamily="18" charset="0"/>
                          <a:cs typeface="Times New Roman" panose="02020603050405020304" pitchFamily="18" charset="0"/>
                        </a:rPr>
                        <a:t>AVA: </a:t>
                      </a:r>
                      <a:r>
                        <a:rPr lang="en-US" sz="1000" dirty="0">
                          <a:latin typeface="Times New Roman" panose="02020603050405020304" pitchFamily="18" charset="0"/>
                          <a:cs typeface="Times New Roman" panose="02020603050405020304" pitchFamily="18" charset="0"/>
                        </a:rPr>
                        <a:t>Finger Lakes</a:t>
                      </a:r>
                    </a:p>
                    <a:p>
                      <a:r>
                        <a:rPr lang="en-US" sz="1000" b="1" dirty="0">
                          <a:latin typeface="Times New Roman" panose="02020603050405020304" pitchFamily="18" charset="0"/>
                          <a:cs typeface="Times New Roman" panose="02020603050405020304" pitchFamily="18" charset="0"/>
                        </a:rPr>
                        <a:t>Varietal: </a:t>
                      </a:r>
                      <a:r>
                        <a:rPr lang="en-US" sz="1000" b="0" dirty="0">
                          <a:latin typeface="Times New Roman" panose="02020603050405020304" pitchFamily="18" charset="0"/>
                          <a:cs typeface="Times New Roman" panose="02020603050405020304" pitchFamily="18" charset="0"/>
                        </a:rPr>
                        <a:t> 56</a:t>
                      </a:r>
                      <a:r>
                        <a:rPr lang="en-US" sz="1000" b="0">
                          <a:latin typeface="Times New Roman" panose="02020603050405020304" pitchFamily="18" charset="0"/>
                          <a:cs typeface="Times New Roman" panose="02020603050405020304" pitchFamily="18" charset="0"/>
                        </a:rPr>
                        <a:t>%</a:t>
                      </a:r>
                      <a:r>
                        <a:rPr lang="en-US" sz="1000">
                          <a:latin typeface="Times New Roman" panose="02020603050405020304" pitchFamily="18" charset="0"/>
                          <a:cs typeface="Times New Roman" panose="02020603050405020304" pitchFamily="18" charset="0"/>
                        </a:rPr>
                        <a:t> Merlot;</a:t>
                      </a:r>
                      <a:r>
                        <a:rPr lang="en-US" sz="1000" baseline="0">
                          <a:latin typeface="Times New Roman" panose="02020603050405020304" pitchFamily="18" charset="0"/>
                          <a:cs typeface="Times New Roman" panose="02020603050405020304" pitchFamily="18" charset="0"/>
                        </a:rPr>
                        <a:t> </a:t>
                      </a:r>
                      <a:r>
                        <a:rPr lang="en-US" sz="1000" baseline="0" dirty="0">
                          <a:latin typeface="Times New Roman" panose="02020603050405020304" pitchFamily="18" charset="0"/>
                          <a:cs typeface="Times New Roman" panose="02020603050405020304" pitchFamily="18" charset="0"/>
                        </a:rPr>
                        <a:t>33% </a:t>
                      </a:r>
                      <a:r>
                        <a:rPr lang="en-US" sz="1000" baseline="0">
                          <a:latin typeface="Times New Roman" panose="02020603050405020304" pitchFamily="18" charset="0"/>
                          <a:cs typeface="Times New Roman" panose="02020603050405020304" pitchFamily="18" charset="0"/>
                        </a:rPr>
                        <a:t>Cabernet Sauvignon, </a:t>
                      </a:r>
                      <a:r>
                        <a:rPr lang="en-US" sz="1000">
                          <a:latin typeface="Times New Roman" panose="02020603050405020304" pitchFamily="18" charset="0"/>
                          <a:cs typeface="Times New Roman" panose="02020603050405020304" pitchFamily="18" charset="0"/>
                        </a:rPr>
                        <a:t>11%</a:t>
                      </a:r>
                      <a:r>
                        <a:rPr lang="en-US" sz="1000" baseline="0">
                          <a:latin typeface="Times New Roman" panose="02020603050405020304" pitchFamily="18" charset="0"/>
                          <a:cs typeface="Times New Roman" panose="02020603050405020304" pitchFamily="18" charset="0"/>
                        </a:rPr>
                        <a:t> Cabernet Franc</a:t>
                      </a:r>
                      <a:r>
                        <a:rPr lang="en-US" sz="1000">
                          <a:latin typeface="Times New Roman" panose="02020603050405020304" pitchFamily="18" charset="0"/>
                          <a:cs typeface="Times New Roman" panose="02020603050405020304" pitchFamily="18" charset="0"/>
                        </a:rPr>
                        <a:t>.</a:t>
                      </a:r>
                      <a:endParaRPr lang="en-US" sz="1000" dirty="0">
                        <a:latin typeface="Times New Roman" panose="02020603050405020304" pitchFamily="18" charset="0"/>
                        <a:cs typeface="Times New Roman" panose="02020603050405020304" pitchFamily="18" charset="0"/>
                      </a:endParaRPr>
                    </a:p>
                    <a:p>
                      <a:r>
                        <a:rPr lang="en-US" sz="1000" b="1" dirty="0">
                          <a:latin typeface="Times New Roman" panose="02020603050405020304" pitchFamily="18" charset="0"/>
                          <a:cs typeface="Times New Roman" panose="02020603050405020304" pitchFamily="18" charset="0"/>
                        </a:rPr>
                        <a:t>Harvest Date: </a:t>
                      </a:r>
                      <a:r>
                        <a:rPr lang="en-US" sz="1000" b="0" dirty="0">
                          <a:latin typeface="Times New Roman" panose="02020603050405020304" pitchFamily="18" charset="0"/>
                          <a:cs typeface="Times New Roman" panose="02020603050405020304" pitchFamily="18" charset="0"/>
                        </a:rPr>
                        <a:t>Oct. </a:t>
                      </a:r>
                      <a:r>
                        <a:rPr lang="en-US" sz="1000" b="0" baseline="0" dirty="0">
                          <a:latin typeface="Times New Roman" panose="02020603050405020304" pitchFamily="18" charset="0"/>
                          <a:cs typeface="Times New Roman" panose="02020603050405020304" pitchFamily="18" charset="0"/>
                        </a:rPr>
                        <a:t>25</a:t>
                      </a:r>
                      <a:r>
                        <a:rPr lang="en-US" sz="1000" b="0" baseline="30000" dirty="0">
                          <a:latin typeface="Times New Roman" panose="02020603050405020304" pitchFamily="18" charset="0"/>
                          <a:cs typeface="Times New Roman" panose="02020603050405020304" pitchFamily="18" charset="0"/>
                        </a:rPr>
                        <a:t>th</a:t>
                      </a:r>
                      <a:r>
                        <a:rPr lang="en-US" sz="1000" b="0" baseline="0" dirty="0">
                          <a:latin typeface="Times New Roman" panose="02020603050405020304" pitchFamily="18" charset="0"/>
                          <a:cs typeface="Times New Roman" panose="02020603050405020304" pitchFamily="18" charset="0"/>
                        </a:rPr>
                        <a:t> 2017</a:t>
                      </a:r>
                      <a:endParaRPr lang="en-US" sz="1000" dirty="0">
                        <a:latin typeface="Times New Roman" panose="02020603050405020304" pitchFamily="18" charset="0"/>
                        <a:cs typeface="Times New Roman" panose="02020603050405020304" pitchFamily="18" charset="0"/>
                      </a:endParaRPr>
                    </a:p>
                    <a:p>
                      <a:r>
                        <a:rPr lang="en-US" sz="1000" b="1" dirty="0">
                          <a:latin typeface="Times New Roman" panose="02020603050405020304" pitchFamily="18" charset="0"/>
                          <a:cs typeface="Times New Roman" panose="02020603050405020304" pitchFamily="18" charset="0"/>
                        </a:rPr>
                        <a:t>Brix at Harvest: </a:t>
                      </a:r>
                      <a:r>
                        <a:rPr lang="en-US" sz="1000" b="0" dirty="0">
                          <a:latin typeface="Times New Roman" panose="02020603050405020304" pitchFamily="18" charset="0"/>
                          <a:cs typeface="Times New Roman" panose="02020603050405020304" pitchFamily="18" charset="0"/>
                        </a:rPr>
                        <a:t>22</a:t>
                      </a:r>
                      <a:endParaRPr lang="en-US" sz="1000" dirty="0">
                        <a:latin typeface="Times New Roman" panose="02020603050405020304" pitchFamily="18" charset="0"/>
                        <a:cs typeface="Times New Roman" panose="02020603050405020304" pitchFamily="18" charset="0"/>
                      </a:endParaRPr>
                    </a:p>
                    <a:p>
                      <a:r>
                        <a:rPr lang="en-US" sz="1000" b="1" dirty="0">
                          <a:latin typeface="Times New Roman" panose="02020603050405020304" pitchFamily="18" charset="0"/>
                          <a:cs typeface="Times New Roman" panose="02020603050405020304" pitchFamily="18" charset="0"/>
                        </a:rPr>
                        <a:t>Winemaker: </a:t>
                      </a:r>
                      <a:r>
                        <a:rPr lang="en-US" sz="1000" b="0" dirty="0">
                          <a:latin typeface="Times New Roman" panose="02020603050405020304" pitchFamily="18" charset="0"/>
                          <a:cs typeface="Times New Roman" panose="02020603050405020304" pitchFamily="18" charset="0"/>
                        </a:rPr>
                        <a:t>David</a:t>
                      </a:r>
                      <a:r>
                        <a:rPr lang="en-US" sz="1000" b="0" baseline="0" dirty="0">
                          <a:latin typeface="Times New Roman" panose="02020603050405020304" pitchFamily="18" charset="0"/>
                          <a:cs typeface="Times New Roman" panose="02020603050405020304" pitchFamily="18" charset="0"/>
                        </a:rPr>
                        <a:t> Breeden</a:t>
                      </a:r>
                      <a:endParaRPr lang="en-US" sz="1000" b="0" dirty="0">
                        <a:latin typeface="Times New Roman" panose="02020603050405020304" pitchFamily="18" charset="0"/>
                        <a:cs typeface="Times New Roman" panose="02020603050405020304" pitchFamily="18" charset="0"/>
                      </a:endParaRPr>
                    </a:p>
                  </a:txBody>
                  <a:tcP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1000" b="1" dirty="0">
                          <a:latin typeface="Times New Roman" panose="02020603050405020304" pitchFamily="18" charset="0"/>
                          <a:cs typeface="Times New Roman" panose="02020603050405020304" pitchFamily="18" charset="0"/>
                        </a:rPr>
                        <a:t>Fermentation: </a:t>
                      </a:r>
                      <a:r>
                        <a:rPr lang="en-US" sz="1000" dirty="0"/>
                        <a:t>: </a:t>
                      </a:r>
                      <a:r>
                        <a:rPr lang="en-US" sz="1000" dirty="0">
                          <a:latin typeface="Times New Roman" panose="02020603050405020304" pitchFamily="18" charset="0"/>
                          <a:cs typeface="Times New Roman" panose="02020603050405020304" pitchFamily="18" charset="0"/>
                        </a:rPr>
                        <a:t>Conventional primary fermentation; aged 10 mos. in 2</a:t>
                      </a:r>
                      <a:r>
                        <a:rPr lang="en-US" sz="1000" baseline="0" dirty="0">
                          <a:latin typeface="Times New Roman" panose="02020603050405020304" pitchFamily="18" charset="0"/>
                          <a:cs typeface="Times New Roman" panose="02020603050405020304" pitchFamily="18" charset="0"/>
                        </a:rPr>
                        <a:t> y/o</a:t>
                      </a:r>
                      <a:r>
                        <a:rPr lang="en-US" sz="1000" dirty="0">
                          <a:latin typeface="Times New Roman" panose="02020603050405020304" pitchFamily="18" charset="0"/>
                          <a:cs typeface="Times New Roman" panose="02020603050405020304" pitchFamily="18" charset="0"/>
                        </a:rPr>
                        <a:t> French Oak</a:t>
                      </a:r>
                      <a:endParaRPr lang="en-US" sz="1000" b="0" dirty="0">
                        <a:latin typeface="Times New Roman" panose="02020603050405020304" pitchFamily="18" charset="0"/>
                        <a:cs typeface="Times New Roman" panose="02020603050405020304" pitchFamily="18" charset="0"/>
                      </a:endParaRPr>
                    </a:p>
                    <a:p>
                      <a:r>
                        <a:rPr lang="en-US" sz="1000" b="1" dirty="0">
                          <a:latin typeface="Times New Roman" panose="02020603050405020304" pitchFamily="18" charset="0"/>
                          <a:cs typeface="Times New Roman" panose="02020603050405020304" pitchFamily="18" charset="0"/>
                        </a:rPr>
                        <a:t>Alcohol: </a:t>
                      </a:r>
                      <a:r>
                        <a:rPr lang="en-US" sz="1000" b="0" dirty="0">
                          <a:latin typeface="Times New Roman" panose="02020603050405020304" pitchFamily="18" charset="0"/>
                          <a:cs typeface="Times New Roman" panose="02020603050405020304" pitchFamily="18" charset="0"/>
                        </a:rPr>
                        <a:t>13%</a:t>
                      </a:r>
                    </a:p>
                    <a:p>
                      <a:r>
                        <a:rPr lang="en-US" sz="1000" b="1" dirty="0">
                          <a:latin typeface="Times New Roman" panose="02020603050405020304" pitchFamily="18" charset="0"/>
                          <a:cs typeface="Times New Roman" panose="02020603050405020304" pitchFamily="18" charset="0"/>
                        </a:rPr>
                        <a:t>Residual Sugar: </a:t>
                      </a:r>
                      <a:r>
                        <a:rPr lang="en-US" sz="1000" b="0" dirty="0">
                          <a:latin typeface="Times New Roman" panose="02020603050405020304" pitchFamily="18" charset="0"/>
                          <a:cs typeface="Times New Roman" panose="02020603050405020304" pitchFamily="18" charset="0"/>
                        </a:rPr>
                        <a:t>0</a:t>
                      </a:r>
                    </a:p>
                    <a:p>
                      <a:r>
                        <a:rPr lang="en-US" sz="1000" b="1" dirty="0">
                          <a:latin typeface="Times New Roman" panose="02020603050405020304" pitchFamily="18" charset="0"/>
                          <a:cs typeface="Times New Roman" panose="02020603050405020304" pitchFamily="18" charset="0"/>
                        </a:rPr>
                        <a:t>Titratable Acidity: </a:t>
                      </a:r>
                      <a:r>
                        <a:rPr lang="en-US" sz="1000" b="0" dirty="0">
                          <a:latin typeface="Times New Roman" panose="02020603050405020304" pitchFamily="18" charset="0"/>
                          <a:cs typeface="Times New Roman" panose="02020603050405020304" pitchFamily="18" charset="0"/>
                        </a:rPr>
                        <a:t>5.9 g/l</a:t>
                      </a:r>
                    </a:p>
                    <a:p>
                      <a:r>
                        <a:rPr lang="en-US" sz="1000" b="1" dirty="0">
                          <a:latin typeface="Times New Roman" panose="02020603050405020304" pitchFamily="18" charset="0"/>
                          <a:cs typeface="Times New Roman" panose="02020603050405020304" pitchFamily="18" charset="0"/>
                        </a:rPr>
                        <a:t>pH</a:t>
                      </a:r>
                      <a:r>
                        <a:rPr lang="en-US" sz="1000" b="0" dirty="0">
                          <a:latin typeface="Times New Roman" panose="02020603050405020304" pitchFamily="18" charset="0"/>
                          <a:cs typeface="Times New Roman" panose="02020603050405020304" pitchFamily="18" charset="0"/>
                        </a:rPr>
                        <a:t>: 3.42</a:t>
                      </a:r>
                    </a:p>
                    <a:p>
                      <a:r>
                        <a:rPr lang="en-US" sz="1000" b="1" dirty="0">
                          <a:latin typeface="Times New Roman" panose="02020603050405020304" pitchFamily="18" charset="0"/>
                          <a:cs typeface="Times New Roman" panose="02020603050405020304" pitchFamily="18" charset="0"/>
                        </a:rPr>
                        <a:t>Bottling Date: </a:t>
                      </a:r>
                      <a:r>
                        <a:rPr lang="en-US" sz="1000" b="0" dirty="0">
                          <a:latin typeface="Times New Roman" panose="02020603050405020304" pitchFamily="18" charset="0"/>
                          <a:cs typeface="Times New Roman" panose="02020603050405020304" pitchFamily="18" charset="0"/>
                        </a:rPr>
                        <a:t>Sept</a:t>
                      </a:r>
                      <a:r>
                        <a:rPr lang="en-US" sz="1000" b="0" baseline="0" dirty="0">
                          <a:latin typeface="Times New Roman" panose="02020603050405020304" pitchFamily="18" charset="0"/>
                          <a:cs typeface="Times New Roman" panose="02020603050405020304" pitchFamily="18" charset="0"/>
                        </a:rPr>
                        <a:t> 1, 2018</a:t>
                      </a:r>
                      <a:endParaRPr lang="en-US" sz="1000" b="0" dirty="0">
                        <a:latin typeface="Times New Roman" panose="02020603050405020304" pitchFamily="18" charset="0"/>
                        <a:cs typeface="Times New Roman" panose="02020603050405020304" pitchFamily="18" charset="0"/>
                      </a:endParaRPr>
                    </a:p>
                    <a:p>
                      <a:r>
                        <a:rPr lang="en-US" sz="1000" b="1" dirty="0">
                          <a:latin typeface="Times New Roman" panose="02020603050405020304" pitchFamily="18" charset="0"/>
                          <a:cs typeface="Times New Roman" panose="02020603050405020304" pitchFamily="18" charset="0"/>
                        </a:rPr>
                        <a:t>Cases Produced: </a:t>
                      </a:r>
                      <a:r>
                        <a:rPr lang="en-US" sz="1000" b="0" dirty="0">
                          <a:latin typeface="Times New Roman" panose="02020603050405020304" pitchFamily="18" charset="0"/>
                          <a:cs typeface="Times New Roman" panose="02020603050405020304" pitchFamily="18" charset="0"/>
                        </a:rPr>
                        <a:t>500; </a:t>
                      </a:r>
                      <a:r>
                        <a:rPr lang="en-US" sz="1000" b="1" dirty="0">
                          <a:latin typeface="Times New Roman" panose="02020603050405020304" pitchFamily="18" charset="0"/>
                          <a:cs typeface="Times New Roman" panose="02020603050405020304" pitchFamily="18" charset="0"/>
                        </a:rPr>
                        <a:t>SRP: </a:t>
                      </a:r>
                      <a:r>
                        <a:rPr lang="en-US" sz="1000" b="0" dirty="0">
                          <a:latin typeface="Times New Roman" panose="02020603050405020304" pitchFamily="18" charset="0"/>
                          <a:cs typeface="Times New Roman" panose="02020603050405020304" pitchFamily="18" charset="0"/>
                        </a:rPr>
                        <a:t>$27.95</a:t>
                      </a:r>
                      <a:endParaRPr lang="en-US" sz="1000" b="1" dirty="0">
                        <a:latin typeface="Times New Roman" panose="02020603050405020304" pitchFamily="18" charset="0"/>
                        <a:cs typeface="Times New Roman" panose="02020603050405020304" pitchFamily="18" charset="0"/>
                      </a:endParaRPr>
                    </a:p>
                  </a:txBody>
                  <a:tcP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56254573"/>
                  </a:ext>
                </a:extLst>
              </a:tr>
              <a:tr h="275617">
                <a:tc gridSpan="2">
                  <a:txBody>
                    <a:bodyPr/>
                    <a:lstStyle/>
                    <a:p>
                      <a:pPr algn="ctr"/>
                      <a:r>
                        <a:rPr lang="en-US" sz="1200" b="1" dirty="0"/>
                        <a:t>SELLING POINTS:  </a:t>
                      </a:r>
                      <a:r>
                        <a:rPr lang="en-US" sz="1200" b="1" dirty="0">
                          <a:solidFill>
                            <a:srgbClr val="C00000"/>
                          </a:solidFill>
                        </a:rPr>
                        <a:t>HARMONIC</a:t>
                      </a:r>
                      <a:r>
                        <a:rPr lang="en-US" sz="1200" b="1" baseline="0" dirty="0">
                          <a:solidFill>
                            <a:srgbClr val="C00000"/>
                          </a:solidFill>
                        </a:rPr>
                        <a:t> RED</a:t>
                      </a:r>
                      <a:endParaRPr lang="en-US" sz="1200" b="1" dirty="0">
                        <a:solidFill>
                          <a:srgbClr val="C00000"/>
                        </a:solidFill>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1"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85138080"/>
                  </a:ext>
                </a:extLst>
              </a:tr>
              <a:tr h="671074">
                <a:tc gridSpan="2">
                  <a:txBody>
                    <a:bodyPr/>
                    <a:lstStyle/>
                    <a:p>
                      <a:r>
                        <a:rPr lang="en-US" sz="900" b="0" i="0" kern="1200" dirty="0">
                          <a:solidFill>
                            <a:schemeClr val="tx1"/>
                          </a:solidFill>
                          <a:effectLst/>
                          <a:latin typeface="Times New Roman" panose="02020603050405020304" pitchFamily="18" charset="0"/>
                          <a:ea typeface="+mn-ea"/>
                          <a:cs typeface="Times New Roman" panose="02020603050405020304" pitchFamily="18" charset="0"/>
                        </a:rPr>
                        <a:t>“Medium dark ruby in color. The aromas have a sweet confectionary or liqueur-like quality, with scents of blueberry, raspberry and black currant inflected with cedar, cocoa, graphite and a touch of acetic acid.  The finish is soft and gritty, with very good persistence of slightly sour berry fruit.” –</a:t>
                      </a:r>
                      <a:r>
                        <a:rPr lang="en-US" sz="900" b="0" i="0" kern="1200" baseline="0" dirty="0">
                          <a:solidFill>
                            <a:schemeClr val="tx1"/>
                          </a:solidFill>
                          <a:effectLst/>
                          <a:latin typeface="Times New Roman" panose="02020603050405020304" pitchFamily="18" charset="0"/>
                          <a:ea typeface="+mn-ea"/>
                          <a:cs typeface="Times New Roman" panose="02020603050405020304" pitchFamily="18" charset="0"/>
                        </a:rPr>
                        <a:t> </a:t>
                      </a:r>
                      <a:r>
                        <a:rPr lang="en-US" sz="900" b="0" i="1" kern="1200" baseline="0" dirty="0">
                          <a:solidFill>
                            <a:schemeClr val="tx1"/>
                          </a:solidFill>
                          <a:effectLst/>
                          <a:latin typeface="Times New Roman" panose="02020603050405020304" pitchFamily="18" charset="0"/>
                          <a:ea typeface="+mn-ea"/>
                          <a:cs typeface="Times New Roman" panose="02020603050405020304" pitchFamily="18" charset="0"/>
                        </a:rPr>
                        <a:t>Douglas </a:t>
                      </a:r>
                      <a:r>
                        <a:rPr lang="en-US" sz="900" b="0" i="1" kern="1200" baseline="0" dirty="0" err="1">
                          <a:solidFill>
                            <a:schemeClr val="tx1"/>
                          </a:solidFill>
                          <a:effectLst/>
                          <a:latin typeface="Times New Roman" panose="02020603050405020304" pitchFamily="18" charset="0"/>
                          <a:ea typeface="+mn-ea"/>
                          <a:cs typeface="Times New Roman" panose="02020603050405020304" pitchFamily="18" charset="0"/>
                        </a:rPr>
                        <a:t>Hillstrom</a:t>
                      </a:r>
                      <a:r>
                        <a:rPr lang="en-US" sz="900" b="0" i="1" kern="1200" baseline="0" dirty="0">
                          <a:solidFill>
                            <a:schemeClr val="tx1"/>
                          </a:solidFill>
                          <a:effectLst/>
                          <a:latin typeface="Times New Roman" panose="02020603050405020304" pitchFamily="18" charset="0"/>
                          <a:ea typeface="+mn-ea"/>
                          <a:cs typeface="Times New Roman" panose="02020603050405020304" pitchFamily="18" charset="0"/>
                        </a:rPr>
                        <a:t> (www.fingerlakeswines.info)</a:t>
                      </a:r>
                      <a:endParaRPr lang="en-US" sz="900" b="0" i="1" dirty="0">
                        <a:latin typeface="Times New Roman" panose="02020603050405020304" pitchFamily="18" charset="0"/>
                        <a:cs typeface="Times New Roman" panose="02020603050405020304" pitchFamily="18" charset="0"/>
                      </a:endParaRPr>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1"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94632085"/>
                  </a:ext>
                </a:extLst>
              </a:tr>
            </a:tbl>
          </a:graphicData>
        </a:graphic>
      </p:graphicFrame>
      <p:sp>
        <p:nvSpPr>
          <p:cNvPr id="19" name="TextBox 18">
            <a:extLst>
              <a:ext uri="{FF2B5EF4-FFF2-40B4-BE49-F238E27FC236}">
                <a16:creationId xmlns:a16="http://schemas.microsoft.com/office/drawing/2014/main" id="{B1760119-6BF9-446C-8BC4-34D8ABE762B4}"/>
              </a:ext>
            </a:extLst>
          </p:cNvPr>
          <p:cNvSpPr txBox="1"/>
          <p:nvPr/>
        </p:nvSpPr>
        <p:spPr>
          <a:xfrm>
            <a:off x="2819400" y="157790"/>
            <a:ext cx="3793093" cy="969496"/>
          </a:xfrm>
          <a:prstGeom prst="rect">
            <a:avLst/>
          </a:prstGeom>
          <a:noFill/>
          <a:ln>
            <a:noFill/>
          </a:ln>
        </p:spPr>
        <p:txBody>
          <a:bodyPr wrap="square" rtlCol="0">
            <a:spAutoFit/>
          </a:bodyPr>
          <a:lstStyle/>
          <a:p>
            <a:pPr algn="ctr"/>
            <a:r>
              <a:rPr lang="en-US" sz="1400" b="1" dirty="0">
                <a:solidFill>
                  <a:srgbClr val="C00000"/>
                </a:solidFill>
              </a:rPr>
              <a:t>DID YOU KNOW?</a:t>
            </a:r>
          </a:p>
          <a:p>
            <a:pPr algn="ctr"/>
            <a:r>
              <a:rPr lang="en-US" sz="1100" b="1" dirty="0">
                <a:solidFill>
                  <a:srgbClr val="C00000"/>
                </a:solidFill>
                <a:latin typeface="Goudy Old Style" panose="02020502050305020303" pitchFamily="18" charset="0"/>
              </a:rPr>
              <a:t>Cooler Climate Reds are Just as Good!</a:t>
            </a:r>
          </a:p>
          <a:p>
            <a:pPr algn="ctr"/>
            <a:r>
              <a:rPr lang="en-US" sz="800" i="1" dirty="0"/>
              <a:t>-- Cooler Climate Reds are lower in alcohol which makes them more food friendly!</a:t>
            </a:r>
          </a:p>
          <a:p>
            <a:pPr algn="ctr"/>
            <a:r>
              <a:rPr lang="en-US" sz="800" i="1" dirty="0"/>
              <a:t>-- The Finger Lakes is a perfect climate to grow some of the world’s best Cab Francs. </a:t>
            </a:r>
          </a:p>
          <a:p>
            <a:pPr algn="ctr"/>
            <a:r>
              <a:rPr lang="en-US" sz="800" i="1" dirty="0"/>
              <a:t>-- Vineyards on the east side of Seneca Lake are in a microclimate called the “Banana Belt” due to slightly warmer temperatures.</a:t>
            </a:r>
            <a:endParaRPr lang="en-US" sz="800" dirty="0"/>
          </a:p>
        </p:txBody>
      </p:sp>
      <p:pic>
        <p:nvPicPr>
          <p:cNvPr id="29" name="Picture 10" descr="divider_952.png - PNG Divider Lines">
            <a:extLst>
              <a:ext uri="{FF2B5EF4-FFF2-40B4-BE49-F238E27FC236}">
                <a16:creationId xmlns:a16="http://schemas.microsoft.com/office/drawing/2014/main" id="{AB3AA774-4644-469E-9CBC-2A9EB79D2576}"/>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1927" t="55879" r="11927" b="19290"/>
          <a:stretch/>
        </p:blipFill>
        <p:spPr bwMode="auto">
          <a:xfrm rot="10800000">
            <a:off x="1645919" y="1713238"/>
            <a:ext cx="5222150" cy="240066"/>
          </a:xfrm>
          <a:prstGeom prst="rect">
            <a:avLst/>
          </a:prstGeom>
          <a:noFill/>
          <a:extLst>
            <a:ext uri="{909E8E84-426E-40DD-AFC4-6F175D3DCCD1}">
              <a14:hiddenFill xmlns:a14="http://schemas.microsoft.com/office/drawing/2010/main">
                <a:solidFill>
                  <a:srgbClr val="FFFFFF"/>
                </a:solidFill>
              </a14:hiddenFill>
            </a:ext>
          </a:extLst>
        </p:spPr>
      </p:pic>
      <p:grpSp>
        <p:nvGrpSpPr>
          <p:cNvPr id="26" name="Group 25">
            <a:extLst>
              <a:ext uri="{FF2B5EF4-FFF2-40B4-BE49-F238E27FC236}">
                <a16:creationId xmlns:a16="http://schemas.microsoft.com/office/drawing/2014/main" id="{5E603D9A-FD9E-4A16-B9D2-0B5A011BB05F}"/>
              </a:ext>
            </a:extLst>
          </p:cNvPr>
          <p:cNvGrpSpPr/>
          <p:nvPr/>
        </p:nvGrpSpPr>
        <p:grpSpPr>
          <a:xfrm>
            <a:off x="241069" y="7114594"/>
            <a:ext cx="2809701" cy="1785697"/>
            <a:chOff x="274319" y="7114595"/>
            <a:chExt cx="2776451" cy="1766774"/>
          </a:xfrm>
        </p:grpSpPr>
        <p:pic>
          <p:nvPicPr>
            <p:cNvPr id="1036" name="Picture 12" descr="Image result for finger lakes wine region">
              <a:extLst>
                <a:ext uri="{FF2B5EF4-FFF2-40B4-BE49-F238E27FC236}">
                  <a16:creationId xmlns:a16="http://schemas.microsoft.com/office/drawing/2014/main" id="{EB4AF33F-FABB-41E5-BB5F-8358DA97A0EE}"/>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74319" y="7114595"/>
              <a:ext cx="2776451" cy="1766774"/>
            </a:xfrm>
            <a:prstGeom prst="rect">
              <a:avLst/>
            </a:prstGeom>
            <a:noFill/>
            <a:extLst>
              <a:ext uri="{909E8E84-426E-40DD-AFC4-6F175D3DCCD1}">
                <a14:hiddenFill xmlns:a14="http://schemas.microsoft.com/office/drawing/2010/main">
                  <a:solidFill>
                    <a:srgbClr val="FFFFFF"/>
                  </a:solidFill>
                </a14:hiddenFill>
              </a:ext>
            </a:extLst>
          </p:spPr>
        </p:pic>
        <p:sp>
          <p:nvSpPr>
            <p:cNvPr id="23" name="Oval 22">
              <a:extLst>
                <a:ext uri="{FF2B5EF4-FFF2-40B4-BE49-F238E27FC236}">
                  <a16:creationId xmlns:a16="http://schemas.microsoft.com/office/drawing/2014/main" id="{68D7E2C9-A2DD-43EB-9E07-522538E75897}"/>
                </a:ext>
              </a:extLst>
            </p:cNvPr>
            <p:cNvSpPr/>
            <p:nvPr/>
          </p:nvSpPr>
          <p:spPr>
            <a:xfrm>
              <a:off x="1462381" y="8188037"/>
              <a:ext cx="141645" cy="116362"/>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CD7768CF-8B94-4EE2-BA81-2F25C69594CA}"/>
                </a:ext>
              </a:extLst>
            </p:cNvPr>
            <p:cNvSpPr txBox="1"/>
            <p:nvPr/>
          </p:nvSpPr>
          <p:spPr>
            <a:xfrm>
              <a:off x="1524572" y="8209727"/>
              <a:ext cx="726481" cy="307392"/>
            </a:xfrm>
            <a:prstGeom prst="rect">
              <a:avLst/>
            </a:prstGeom>
            <a:noFill/>
          </p:spPr>
          <p:txBody>
            <a:bodyPr wrap="none" rtlCol="0">
              <a:spAutoFit/>
            </a:bodyPr>
            <a:lstStyle/>
            <a:p>
              <a:pPr algn="ctr">
                <a:lnSpc>
                  <a:spcPts val="800"/>
                </a:lnSpc>
              </a:pPr>
              <a:r>
                <a:rPr lang="en-US" sz="1050" b="1" dirty="0"/>
                <a:t>Boundary</a:t>
              </a:r>
            </a:p>
            <a:p>
              <a:pPr algn="ctr">
                <a:lnSpc>
                  <a:spcPts val="800"/>
                </a:lnSpc>
              </a:pPr>
              <a:r>
                <a:rPr lang="en-US" sz="1050" b="1" dirty="0"/>
                <a:t>Breaks</a:t>
              </a:r>
            </a:p>
          </p:txBody>
        </p:sp>
        <p:sp>
          <p:nvSpPr>
            <p:cNvPr id="25" name="Oval 24">
              <a:extLst>
                <a:ext uri="{FF2B5EF4-FFF2-40B4-BE49-F238E27FC236}">
                  <a16:creationId xmlns:a16="http://schemas.microsoft.com/office/drawing/2014/main" id="{2D7F0EE3-F4EA-446E-86F1-35B320E83DC6}"/>
                </a:ext>
              </a:extLst>
            </p:cNvPr>
            <p:cNvSpPr/>
            <p:nvPr/>
          </p:nvSpPr>
          <p:spPr>
            <a:xfrm>
              <a:off x="1516309" y="8229597"/>
              <a:ext cx="46477" cy="4987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035" name="Picture 1034">
            <a:extLst>
              <a:ext uri="{FF2B5EF4-FFF2-40B4-BE49-F238E27FC236}">
                <a16:creationId xmlns:a16="http://schemas.microsoft.com/office/drawing/2014/main" id="{704CB56D-CE0B-4F5E-994A-3A5A3B330384}"/>
              </a:ext>
            </a:extLst>
          </p:cNvPr>
          <p:cNvPicPr preferRelativeResize="0">
            <a:picLocks/>
          </p:cNvPicPr>
          <p:nvPr/>
        </p:nvPicPr>
        <p:blipFill>
          <a:blip r:embed="rId7">
            <a:extLst>
              <a:ext uri="{28A0092B-C50C-407E-A947-70E740481C1C}">
                <a14:useLocalDpi xmlns:a14="http://schemas.microsoft.com/office/drawing/2010/main" val="0"/>
              </a:ext>
            </a:extLst>
          </a:blip>
          <a:stretch>
            <a:fillRect/>
          </a:stretch>
        </p:blipFill>
        <p:spPr>
          <a:xfrm>
            <a:off x="-1069907" y="689817"/>
            <a:ext cx="3520315" cy="6978208"/>
          </a:xfrm>
          <a:prstGeom prst="rect">
            <a:avLst/>
          </a:prstGeom>
        </p:spPr>
      </p:pic>
      <p:pic>
        <p:nvPicPr>
          <p:cNvPr id="17" name="Picture 10" descr="divider_952.png - PNG Divider Lines">
            <a:extLst>
              <a:ext uri="{FF2B5EF4-FFF2-40B4-BE49-F238E27FC236}">
                <a16:creationId xmlns:a16="http://schemas.microsoft.com/office/drawing/2014/main" id="{AB3AA774-4644-469E-9CBC-2A9EB79D2576}"/>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1927" t="55879" r="11927" b="19290"/>
          <a:stretch/>
        </p:blipFill>
        <p:spPr bwMode="auto">
          <a:xfrm>
            <a:off x="1521450" y="6634235"/>
            <a:ext cx="5222150" cy="240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8255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17980</TotalTime>
  <Words>531</Words>
  <Application>Microsoft Office PowerPoint</Application>
  <PresentationFormat>Letter Paper (8.5x11 in)</PresentationFormat>
  <Paragraphs>38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Goudy Old Style</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Boundary Breaks</dc:title>
  <dc:creator>Bruce Murray</dc:creator>
  <cp:lastModifiedBy>lauren.maltese@boundarybreaks.com</cp:lastModifiedBy>
  <cp:revision>134</cp:revision>
  <cp:lastPrinted>2018-11-29T19:46:57Z</cp:lastPrinted>
  <dcterms:created xsi:type="dcterms:W3CDTF">2016-05-18T12:29:37Z</dcterms:created>
  <dcterms:modified xsi:type="dcterms:W3CDTF">2019-12-13T19:54:34Z</dcterms:modified>
</cp:coreProperties>
</file>